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handoutMasterIdLst>
    <p:handoutMasterId r:id="rId15"/>
  </p:handoutMasterIdLst>
  <p:sldIdLst>
    <p:sldId id="272" r:id="rId2"/>
    <p:sldId id="273" r:id="rId3"/>
    <p:sldId id="274" r:id="rId4"/>
    <p:sldId id="275" r:id="rId5"/>
    <p:sldId id="277" r:id="rId6"/>
    <p:sldId id="285" r:id="rId7"/>
    <p:sldId id="280" r:id="rId8"/>
    <p:sldId id="281" r:id="rId9"/>
    <p:sldId id="282" r:id="rId10"/>
    <p:sldId id="283" r:id="rId11"/>
    <p:sldId id="284" r:id="rId12"/>
    <p:sldId id="279" r:id="rId13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40" initials="C" lastIdx="1" clrIdx="0">
    <p:extLst>
      <p:ext uri="{19B8F6BF-5375-455C-9EA6-DF929625EA0E}">
        <p15:presenceInfo xmlns:p15="http://schemas.microsoft.com/office/powerpoint/2012/main" userId="CD4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1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1-29T22:26:20.867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35B99-2BE6-4901-A900-2D427A85D9D5}" type="datetime1">
              <a:rPr lang="fr-FR" smtClean="0"/>
              <a:t>29/01/2022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1BC8B-4E6F-4308-999C-819B7856421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8055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597D5-E44B-4BCF-8896-530F5382E068}" type="datetime1">
              <a:rPr lang="fr-FR" smtClean="0"/>
              <a:pPr/>
              <a:t>29/01/2022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 smtClean="0"/>
              <a:t>Modifiez les styles du texte du masque</a:t>
            </a:r>
          </a:p>
          <a:p>
            <a:pPr lvl="1" rtl="0"/>
            <a:r>
              <a:rPr lang="fr-FR" noProof="0" dirty="0" smtClean="0"/>
              <a:t>Deuxième niveau</a:t>
            </a:r>
          </a:p>
          <a:p>
            <a:pPr lvl="2" rtl="0"/>
            <a:r>
              <a:rPr lang="fr-FR" noProof="0" dirty="0" smtClean="0"/>
              <a:t>Troisième niveau</a:t>
            </a:r>
          </a:p>
          <a:p>
            <a:pPr lvl="3" rtl="0"/>
            <a:r>
              <a:rPr lang="fr-FR" noProof="0" dirty="0" smtClean="0"/>
              <a:t>Quatrième niveau</a:t>
            </a:r>
          </a:p>
          <a:p>
            <a:pPr lvl="4" rtl="0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93B0CF2-7F87-4E02-A248-870047730F99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 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93B0CF2-7F87-4E02-A248-870047730F99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0042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9482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718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8021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2603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 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 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  <p:cxnSp>
          <p:nvCxnSpPr>
            <p:cNvPr id="7" name="Connecteur droit 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Connecteur droit 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 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 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17" name="Sous-titre 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 rtlCol="0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fr-FR" noProof="0" smtClean="0"/>
              <a:t>Modifier le style des sous-titres du masque</a:t>
            </a:r>
            <a:endParaRPr kumimoji="0" lang="fr-FR" noProof="0" dirty="0"/>
          </a:p>
        </p:txBody>
      </p:sp>
      <p:sp>
        <p:nvSpPr>
          <p:cNvPr id="30" name="Espace réservé de la date 2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C17325-7F6F-46F3-B274-634CDE795A6B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19" name="Espace réservé du pied de page 1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27" name="Espace réservé du numéro de diapositive 2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2DABED-52C3-4F31-8CA6-CEAA3409EBE4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rtlCol="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3E9D3E-5B84-407F-9ABE-F8DB922CD54D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A13BF1-AEEF-4263-A36C-8DBF0A9B6433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rtlCol="0" anchor="b"/>
          <a:lstStyle>
            <a:lvl1pPr>
              <a:defRPr/>
            </a:lvl1pPr>
          </a:lstStyle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rtlCol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</p:txBody>
      </p:sp>
      <p:sp>
        <p:nvSpPr>
          <p:cNvPr id="5" name="Espace réservé du contenu 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rtlCol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39279C-02D0-4CB2-BCE5-6195A30A8CFA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9" name="Espace réservé du numéro de diapositive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609600" y="704087"/>
            <a:ext cx="11074400" cy="1387359"/>
          </a:xfrm>
        </p:spPr>
        <p:txBody>
          <a:bodyPr vert="horz" tIns="45720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00754C-D49B-456E-9A10-7F56CCE3D488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FF7478-2DF3-4DE0-B522-7178A9A2C7E0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rtlCol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 rtlCol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 rtlCol="0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098FFF-E11D-4E0A-B923-5869D3FFAE58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le rectangle 8 à un seul coin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fr-FR" sz="1800" noProof="0" dirty="0"/>
          </a:p>
        </p:txBody>
      </p:sp>
      <p:sp>
        <p:nvSpPr>
          <p:cNvPr id="12" name="Triangle droit 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fr-FR" sz="1800" noProof="0" dirty="0"/>
          </a:p>
        </p:txBody>
      </p:sp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rtlCol="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fr-FR" noProof="0" smtClean="0"/>
              <a:t>Cliquez sur l'icône pour ajouter une image</a:t>
            </a:r>
            <a:endParaRPr kumimoji="0"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rtlCol="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704CB1-556E-45D1-BEAF-1F724198DB9D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10" name="Forme libre 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fr-FR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 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fr-FR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82ADA2-97B9-4B65-8982-D7F7DD6DEE30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 rtlCol="0"/>
          <a:lstStyle/>
          <a:p>
            <a:pPr rtl="0"/>
            <a:r>
              <a:rPr lang="fr-FR" noProof="0" smtClean="0"/>
              <a:t>Modifiez le style du titre</a:t>
            </a:r>
            <a:endParaRPr kumimoji="0"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 rtlCol="0"/>
          <a:lstStyle/>
          <a:p>
            <a:pPr lvl="0" rtl="0" eaLnBrk="1" latinLnBrk="0" hangingPunct="1"/>
            <a:r>
              <a:rPr lang="fr-FR" noProof="0" smtClean="0"/>
              <a:t>Modifier les styles du texte du masque</a:t>
            </a:r>
          </a:p>
          <a:p>
            <a:pPr lvl="1" rtl="0" eaLnBrk="1" latinLnBrk="0" hangingPunct="1"/>
            <a:r>
              <a:rPr lang="fr-FR" noProof="0" smtClean="0"/>
              <a:t>Deuxième niveau</a:t>
            </a:r>
          </a:p>
          <a:p>
            <a:pPr lvl="2" rtl="0" eaLnBrk="1" latinLnBrk="0" hangingPunct="1"/>
            <a:r>
              <a:rPr lang="fr-FR" noProof="0" smtClean="0"/>
              <a:t>Troisième niveau</a:t>
            </a:r>
          </a:p>
          <a:p>
            <a:pPr lvl="3" rtl="0" eaLnBrk="1" latinLnBrk="0" hangingPunct="1"/>
            <a:r>
              <a:rPr lang="fr-FR" noProof="0" smtClean="0"/>
              <a:t>Quatrième niveau</a:t>
            </a:r>
          </a:p>
          <a:p>
            <a:pPr lvl="4" rtl="0" eaLnBrk="1" latinLnBrk="0" hangingPunct="1"/>
            <a:r>
              <a:rPr lang="fr-FR" noProof="0" smtClean="0"/>
              <a:t>Cinquième niveau</a:t>
            </a:r>
            <a:endParaRPr kumimoji="0"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2840CF-93F7-418F-9B5E-718D1718CC0D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 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 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  <p:grpSp>
          <p:nvGrpSpPr>
            <p:cNvPr id="27" name="Groupe 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orme libre 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fr-FR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orme libre 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fr-FR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e 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orme libre 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fr-FR" sz="1800" noProof="0" dirty="0"/>
                </a:p>
              </p:txBody>
            </p:sp>
            <p:sp>
              <p:nvSpPr>
                <p:cNvPr id="33" name="Forme libre 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fr-FR" sz="1800" noProof="0" dirty="0"/>
                </a:p>
              </p:txBody>
            </p:sp>
          </p:grpSp>
        </p:grpSp>
      </p:grpSp>
      <p:sp>
        <p:nvSpPr>
          <p:cNvPr id="9" name="Espace réservé du titre 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/>
          <a:p>
            <a:pPr rtl="0"/>
            <a:r>
              <a:rPr lang="fr-FR" noProof="0" dirty="0" smtClean="0"/>
              <a:t>Modifiez le style du titre</a:t>
            </a:r>
            <a:endParaRPr kumimoji="0" lang="fr-FR" noProof="0" dirty="0"/>
          </a:p>
        </p:txBody>
      </p:sp>
      <p:sp>
        <p:nvSpPr>
          <p:cNvPr id="30" name="Espace réservé du texte 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fr-FR" noProof="0" dirty="0" smtClean="0"/>
              <a:t>Cliquez pour modifier les styles du texte du masque</a:t>
            </a:r>
          </a:p>
          <a:p>
            <a:pPr lvl="1" rtl="0" eaLnBrk="1" latinLnBrk="0" hangingPunct="1"/>
            <a:r>
              <a:rPr lang="fr-FR" noProof="0" dirty="0" smtClean="0"/>
              <a:t>Deuxième niveau</a:t>
            </a:r>
          </a:p>
          <a:p>
            <a:pPr lvl="2" rtl="0" eaLnBrk="1" latinLnBrk="0" hangingPunct="1"/>
            <a:r>
              <a:rPr lang="fr-FR" noProof="0" dirty="0" smtClean="0"/>
              <a:t>Troisième niveau</a:t>
            </a:r>
          </a:p>
          <a:p>
            <a:pPr lvl="3" rtl="0" eaLnBrk="1" latinLnBrk="0" hangingPunct="1"/>
            <a:r>
              <a:rPr lang="fr-FR" noProof="0" dirty="0" smtClean="0"/>
              <a:t>Quatrième niveau</a:t>
            </a:r>
          </a:p>
          <a:p>
            <a:pPr lvl="4" rtl="0" eaLnBrk="1" latinLnBrk="0" hangingPunct="1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10" name="Espace réservé de la date 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fld id="{A1F0232E-DA62-4F98-A375-D0E7F0C496FE}" type="datetime1">
              <a:rPr lang="fr-FR" noProof="0" smtClean="0"/>
              <a:t>29/01/2022</a:t>
            </a:fld>
            <a:endParaRPr lang="fr-FR" noProof="0" dirty="0"/>
          </a:p>
        </p:txBody>
      </p:sp>
      <p:sp>
        <p:nvSpPr>
          <p:cNvPr id="22" name="Espace réservé du pied de page 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 dirty="0" smtClean="0"/>
              <a:t>Ajouter un pied de page</a:t>
            </a:r>
            <a:endParaRPr lang="fr-FR" noProof="0" dirty="0"/>
          </a:p>
        </p:txBody>
      </p:sp>
      <p:sp>
        <p:nvSpPr>
          <p:cNvPr id="18" name="Espace réservé du numéro de diapositive 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fld id="{401CF334-2D5C-4859-84A6-CA7E6E43FAEB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ctrTitle"/>
          </p:nvPr>
        </p:nvSpPr>
        <p:spPr>
          <a:xfrm>
            <a:off x="6303818" y="1371600"/>
            <a:ext cx="4876246" cy="963637"/>
          </a:xfrm>
        </p:spPr>
        <p:txBody>
          <a:bodyPr rtlCol="0"/>
          <a:lstStyle/>
          <a:p>
            <a:pPr algn="ctr" rtl="0"/>
            <a:r>
              <a:rPr lang="fr-FR" dirty="0" smtClean="0"/>
              <a:t>Défi </a:t>
            </a:r>
            <a:r>
              <a:rPr lang="fr-FR" dirty="0" err="1" smtClean="0"/>
              <a:t>mBot</a:t>
            </a:r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7" y="2335236"/>
            <a:ext cx="4281611" cy="3719199"/>
          </a:xfrm>
          <a:prstGeom prst="rect">
            <a:avLst/>
          </a:prstGeom>
        </p:spPr>
      </p:pic>
      <p:sp>
        <p:nvSpPr>
          <p:cNvPr id="7" name="Titre 3"/>
          <p:cNvSpPr txBox="1">
            <a:spLocks/>
          </p:cNvSpPr>
          <p:nvPr/>
        </p:nvSpPr>
        <p:spPr>
          <a:xfrm>
            <a:off x="6192982" y="2818229"/>
            <a:ext cx="5139482" cy="963637"/>
          </a:xfrm>
          <a:prstGeom prst="rect">
            <a:avLst/>
          </a:prstGeom>
          <a:ln>
            <a:noFill/>
          </a:ln>
        </p:spPr>
        <p:txBody>
          <a:bodyPr vert="horz" lIns="0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4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r>
              <a:rPr lang="fr-FR" dirty="0" smtClean="0"/>
              <a:t>Edition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 2"/>
          <p:cNvSpPr>
            <a:spLocks noGrp="1"/>
          </p:cNvSpPr>
          <p:nvPr>
            <p:ph type="title"/>
          </p:nvPr>
        </p:nvSpPr>
        <p:spPr>
          <a:xfrm>
            <a:off x="1974169" y="802560"/>
            <a:ext cx="5974080" cy="407260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3200" dirty="0" smtClean="0"/>
              <a:t>Projet à réaliser en équipe </a:t>
            </a:r>
            <a:endParaRPr lang="fr-FR" sz="32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23" y="1382854"/>
            <a:ext cx="9529841" cy="5360536"/>
          </a:xfrm>
        </p:spPr>
      </p:pic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 2"/>
          <p:cNvSpPr>
            <a:spLocks noGrp="1"/>
          </p:cNvSpPr>
          <p:nvPr>
            <p:ph type="title"/>
          </p:nvPr>
        </p:nvSpPr>
        <p:spPr>
          <a:xfrm>
            <a:off x="2175803" y="690021"/>
            <a:ext cx="3920197" cy="547937"/>
          </a:xfrm>
        </p:spPr>
        <p:txBody>
          <a:bodyPr rtlCol="0">
            <a:normAutofit/>
          </a:bodyPr>
          <a:lstStyle/>
          <a:p>
            <a:pPr rtl="0"/>
            <a:r>
              <a:rPr lang="fr-FR" sz="2800" dirty="0" smtClean="0"/>
              <a:t>Travail à effectuer</a:t>
            </a:r>
            <a:endParaRPr lang="fr-FR" sz="2800" dirty="0"/>
          </a:p>
        </p:txBody>
      </p:sp>
      <p:sp>
        <p:nvSpPr>
          <p:cNvPr id="2" name="Espace réservé du contenu 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1"/>
            <a:r>
              <a:rPr lang="fr-FR" sz="2800" dirty="0" smtClean="0"/>
              <a:t>Réalisation d’un support écrit pour une présentation Ecrite et Orale </a:t>
            </a:r>
            <a:r>
              <a:rPr lang="fr-FR" sz="2800" dirty="0" smtClean="0"/>
              <a:t>( par l’ensemble des participants ) de </a:t>
            </a:r>
            <a:r>
              <a:rPr lang="fr-FR" sz="2800" dirty="0" smtClean="0"/>
              <a:t>l’ensemble du projet. </a:t>
            </a:r>
          </a:p>
          <a:p>
            <a:pPr lvl="1" rtl="0"/>
            <a:r>
              <a:rPr lang="fr-FR" sz="2800" dirty="0" smtClean="0"/>
              <a:t>Réalisation de la programmation des mouvements et des animations du Robot </a:t>
            </a:r>
            <a:r>
              <a:rPr lang="fr-FR" sz="2800" dirty="0" err="1" smtClean="0"/>
              <a:t>mBot</a:t>
            </a:r>
            <a:r>
              <a:rPr lang="fr-FR" sz="2800" dirty="0" smtClean="0"/>
              <a:t> avec le programme </a:t>
            </a:r>
            <a:r>
              <a:rPr lang="fr-FR" sz="2800" dirty="0" err="1" smtClean="0"/>
              <a:t>mBlock</a:t>
            </a:r>
            <a:r>
              <a:rPr lang="fr-FR" sz="2800" dirty="0" smtClean="0"/>
              <a:t>.</a:t>
            </a:r>
          </a:p>
          <a:p>
            <a:pPr lvl="1" rtl="0"/>
            <a:r>
              <a:rPr lang="fr-FR" sz="2800" dirty="0" smtClean="0"/>
              <a:t>Recherche d’un slogan, d’un logo et réalisation d’une affiche au format A3 présentant le projet en respectant le thème imposé à chaque équipe.</a:t>
            </a:r>
          </a:p>
          <a:p>
            <a:pPr lvl="1" rtl="0"/>
            <a:r>
              <a:rPr lang="fr-FR" sz="2800" dirty="0" smtClean="0"/>
              <a:t>Modélisation/Réalisation </a:t>
            </a:r>
            <a:r>
              <a:rPr lang="fr-FR" sz="2800" dirty="0" smtClean="0"/>
              <a:t>d’un poussoir à adapter sur le robot pour qu’il déplace les obstacles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 2"/>
          <p:cNvSpPr>
            <a:spLocks noGrp="1"/>
          </p:cNvSpPr>
          <p:nvPr>
            <p:ph type="title"/>
          </p:nvPr>
        </p:nvSpPr>
        <p:spPr>
          <a:xfrm>
            <a:off x="2100777" y="704088"/>
            <a:ext cx="7662203" cy="576072"/>
          </a:xfrm>
        </p:spPr>
        <p:txBody>
          <a:bodyPr rtlCol="0">
            <a:normAutofit/>
          </a:bodyPr>
          <a:lstStyle/>
          <a:p>
            <a:pPr rtl="0"/>
            <a:r>
              <a:rPr lang="fr-FR" sz="3200" dirty="0" smtClean="0"/>
              <a:t>Organisation des rôles dans l’équipe</a:t>
            </a:r>
            <a:endParaRPr lang="fr-FR" sz="32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02" y="1336432"/>
            <a:ext cx="9505352" cy="5346761"/>
          </a:xfrm>
        </p:spPr>
      </p:pic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 2"/>
          <p:cNvSpPr>
            <a:spLocks noGrp="1"/>
          </p:cNvSpPr>
          <p:nvPr>
            <p:ph type="title"/>
          </p:nvPr>
        </p:nvSpPr>
        <p:spPr>
          <a:xfrm>
            <a:off x="2100777" y="704088"/>
            <a:ext cx="8719623" cy="576072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3200" dirty="0" smtClean="0"/>
              <a:t>Cahier des charges </a:t>
            </a:r>
            <a:r>
              <a:rPr lang="fr-FR" sz="3200" dirty="0" smtClean="0"/>
              <a:t>de la présentation Orale</a:t>
            </a:r>
            <a:endParaRPr lang="fr-FR" sz="3200" dirty="0"/>
          </a:p>
        </p:txBody>
      </p:sp>
      <p:sp>
        <p:nvSpPr>
          <p:cNvPr id="7" name="Rectangle 6"/>
          <p:cNvSpPr/>
          <p:nvPr/>
        </p:nvSpPr>
        <p:spPr>
          <a:xfrm>
            <a:off x="253218" y="1616130"/>
            <a:ext cx="11633982" cy="5059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107000"/>
              </a:lnSpc>
              <a:spcAft>
                <a:spcPts val="100"/>
              </a:spcAft>
              <a:buClr>
                <a:srgbClr val="000000"/>
              </a:buClr>
              <a:buSzPts val="1100"/>
              <a:buFont typeface="+mj-lt"/>
              <a:buAutoNum type="arabicPeriod"/>
            </a:pPr>
            <a:r>
              <a:rPr lang="fr-FR" b="1" u="sng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L'épreuve </a:t>
            </a:r>
            <a:r>
              <a:rPr lang="fr-FR" b="1" u="sng" kern="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orale  </a:t>
            </a:r>
            <a:r>
              <a:rPr lang="fr-FR" kern="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 Evaluation communauté éducative : 15 points , Auto-évaluation élèves : 5 points )</a:t>
            </a:r>
            <a:endParaRPr lang="fr-FR" b="1" u="sng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6350">
              <a:lnSpc>
                <a:spcPct val="107000"/>
              </a:lnSpc>
              <a:spcAft>
                <a:spcPts val="10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234950" indent="-6350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● </a:t>
            </a:r>
            <a:r>
              <a:rPr lang="fr-FR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La présentation :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</a:p>
          <a:p>
            <a:pPr marL="234950" indent="-6350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228600" indent="-6350" algn="just">
              <a:lnSpc>
                <a:spcPct val="114000"/>
              </a:lnSpc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Un diaporama de </a:t>
            </a:r>
            <a:r>
              <a:rPr lang="fr-FR" dirty="0" err="1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minimun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5 diapos et maximum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diapos sera proposé par les équipes qui présenteront leur travail. Ils évoqueront les différentes étapes de revues de projet, les difficultés rencontrées…. </a:t>
            </a:r>
          </a:p>
          <a:p>
            <a:pPr marL="228600" indent="-6350">
              <a:lnSpc>
                <a:spcPct val="107000"/>
              </a:lnSpc>
              <a:spcAft>
                <a:spcPts val="275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Il mentionnera la recherche d’une identité de l’équipe :  </a:t>
            </a:r>
          </a:p>
          <a:p>
            <a:pPr marL="342900" lvl="0" indent="-342900" fontAlgn="base">
              <a:lnSpc>
                <a:spcPct val="112000"/>
              </a:lnSpc>
              <a:spcAft>
                <a:spcPts val="15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Nom d’équipe, </a:t>
            </a: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Logo, Slogan</a:t>
            </a:r>
            <a:endParaRPr lang="fr-F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12000"/>
              </a:lnSpc>
              <a:spcAft>
                <a:spcPts val="15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Support de communication (description en </a:t>
            </a:r>
            <a:r>
              <a:rPr lang="fr-FR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Annexe 2</a:t>
            </a:r>
            <a:r>
              <a:rPr lang="fr-F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fr-FR" dirty="0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12000"/>
              </a:lnSpc>
              <a:spcAft>
                <a:spcPts val="15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Une copie d’écran </a:t>
            </a: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et explication du </a:t>
            </a: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programme </a:t>
            </a:r>
            <a:r>
              <a:rPr lang="fr-FR" dirty="0" err="1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mBlock</a:t>
            </a:r>
            <a:endParaRPr lang="fr-FR" dirty="0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12000"/>
              </a:lnSpc>
              <a:spcAft>
                <a:spcPts val="15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Une copie d’écran du poussoir conçu  </a:t>
            </a:r>
          </a:p>
          <a:p>
            <a:pPr marL="342900" lvl="0" indent="-342900" fontAlgn="base">
              <a:lnSpc>
                <a:spcPct val="112000"/>
              </a:lnSpc>
              <a:spcAft>
                <a:spcPts val="15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Photo ou vidéo du </a:t>
            </a:r>
            <a:r>
              <a:rPr lang="fr-FR" dirty="0" err="1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mBot</a:t>
            </a: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avec son poussoir réalisé.</a:t>
            </a:r>
            <a:endParaRPr lang="fr-F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12000"/>
              </a:lnSpc>
              <a:spcAft>
                <a:spcPts val="175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 sera présenté pendant 5 min maximum </a:t>
            </a: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,une diapositive sera présentée  </a:t>
            </a:r>
            <a:r>
              <a:rPr lang="fr-F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dans une langue étrangère au choix de l’équipe parmi les langues enseignées au collège (Allemand, Anglais ou Espagnol). 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5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 s’en suivra un échange avec les membres des autres groupes et les représentants de la communauté </a:t>
            </a:r>
            <a:r>
              <a:rPr lang="fr-FR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éducative </a:t>
            </a:r>
            <a:r>
              <a:rPr lang="fr-F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présents de 5min maximum.  </a:t>
            </a:r>
          </a:p>
        </p:txBody>
      </p:sp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720727"/>
            <a:ext cx="10972800" cy="1143000"/>
          </a:xfrm>
        </p:spPr>
        <p:txBody>
          <a:bodyPr/>
          <a:lstStyle/>
          <a:p>
            <a:pPr algn="ctr"/>
            <a:r>
              <a:rPr lang="fr-FR" dirty="0" smtClean="0"/>
              <a:t>Le parcours du défi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6" r="11818"/>
          <a:stretch/>
        </p:blipFill>
        <p:spPr>
          <a:xfrm rot="10800000">
            <a:off x="2271149" y="2030455"/>
            <a:ext cx="7485018" cy="4649086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4284617" y="5492359"/>
            <a:ext cx="3383280" cy="705394"/>
          </a:xfrm>
          <a:prstGeom prst="ellipse">
            <a:avLst/>
          </a:prstGeom>
          <a:noFill/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Zone obstacle  après un tour minimum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Légende encadrée 1 6"/>
          <p:cNvSpPr/>
          <p:nvPr/>
        </p:nvSpPr>
        <p:spPr>
          <a:xfrm>
            <a:off x="5098473" y="4097683"/>
            <a:ext cx="997527" cy="387927"/>
          </a:xfrm>
          <a:prstGeom prst="borderCallout1">
            <a:avLst>
              <a:gd name="adj1" fmla="val 104464"/>
              <a:gd name="adj2" fmla="val 44445"/>
              <a:gd name="adj3" fmla="val 316073"/>
              <a:gd name="adj4" fmla="val 9500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Départ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4613564" y="4599721"/>
            <a:ext cx="2632363" cy="89263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Zone évacuation Obstacle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1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071154"/>
            <a:ext cx="10972800" cy="775934"/>
          </a:xfrm>
        </p:spPr>
        <p:txBody>
          <a:bodyPr>
            <a:normAutofit/>
          </a:bodyPr>
          <a:lstStyle/>
          <a:p>
            <a:pPr marL="225425" indent="-6350" algn="ctr">
              <a:lnSpc>
                <a:spcPct val="107000"/>
              </a:lnSpc>
              <a:spcAft>
                <a:spcPts val="0"/>
              </a:spcAft>
            </a:pP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Défi 1  : Parcours sans obstacles  </a:t>
            </a:r>
            <a:endParaRPr lang="fr-FR" sz="3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2797629"/>
            <a:ext cx="10972800" cy="3511731"/>
          </a:xfrm>
        </p:spPr>
        <p:txBody>
          <a:bodyPr>
            <a:normAutofit/>
          </a:bodyPr>
          <a:lstStyle/>
          <a:p>
            <a:pPr marL="219075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fr-FR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Après </a:t>
            </a:r>
            <a:r>
              <a:rPr lang="fr-FR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l’appui du bouton de la carte du robot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le robot doit avancer en suivant la ligne et réaliser le parcours . Chaque plaque du parcours  franchie rapporte </a:t>
            </a:r>
            <a:r>
              <a:rPr lang="fr-FR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 </a:t>
            </a:r>
            <a:r>
              <a:rPr lang="fr-FR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pts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 Il est possible de déplacer le robot à la plaque suivante lorsque le robot ne franchit pas une plaque.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Un bonus de </a:t>
            </a:r>
            <a:r>
              <a:rPr lang="fr-FR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 pts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sera attribué à l’équipe qui fera réaliser le tour de circuit le plus rapide à son robot.</a:t>
            </a:r>
            <a:endParaRPr lang="fr-FR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2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495080"/>
            <a:ext cx="10972800" cy="758952"/>
          </a:xfrm>
        </p:spPr>
        <p:txBody>
          <a:bodyPr>
            <a:normAutofit/>
          </a:bodyPr>
          <a:lstStyle/>
          <a:p>
            <a:pPr marL="225425" indent="-6350" algn="ctr">
              <a:lnSpc>
                <a:spcPct val="107000"/>
              </a:lnSpc>
              <a:spcAft>
                <a:spcPts val="0"/>
              </a:spcAft>
            </a:pP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Défi 2 : Parcours avec obstacle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2879" y="1412960"/>
            <a:ext cx="11834949" cy="4935586"/>
          </a:xfrm>
        </p:spPr>
        <p:txBody>
          <a:bodyPr>
            <a:noAutofit/>
          </a:bodyPr>
          <a:lstStyle/>
          <a:p>
            <a:pPr marL="962025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Choisir un challenge</a:t>
            </a:r>
          </a:p>
          <a:p>
            <a:pPr marL="962025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Challenge </a:t>
            </a: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 ( 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points ) :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Parcours en </a:t>
            </a: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suivant la ligne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avec obstacle aléatoire avant lequel le robot doit s’arrêter à moins de 5 cm sans le toucher naturellement et avertissement de la présence d’un obstacle par signal lumineux et/ou sonore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 Lorsque l’obstacle est retiré, le robot repart en suivant la ligne.</a:t>
            </a:r>
            <a:endParaRPr lang="fr-FR" sz="24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962025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Challenge 2 (  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15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points ) :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Parcours </a:t>
            </a: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 suivant la ligne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avec obstacle aléatoire que le robot doit contourner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sans le toucher et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poursuivre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le parcours en suivant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 nouveau la ligne au maximum 30 cm après l’obstacle.</a:t>
            </a:r>
            <a:endParaRPr lang="fr-FR" sz="24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962025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Challenge 3 ( 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12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points ) 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Parcours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en suivant la ligne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avec obstacle aléatoire avant lequel le robot doit s’arrêter à moins de 5 cm pendant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5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secondes puis demi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tour et le robot reprend le parcours en </a:t>
            </a:r>
            <a:r>
              <a:rPr lang="fr-F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suivant la ligne </a:t>
            </a:r>
            <a:r>
              <a:rPr lang="fr-FR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dans le sens contraire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5428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645920"/>
            <a:ext cx="10972800" cy="718459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 3 : Parcours avec dégagement d’obstacle </a:t>
            </a:r>
            <a:endParaRPr lang="fr-FR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2821580"/>
            <a:ext cx="10972800" cy="3291840"/>
          </a:xfrm>
        </p:spPr>
        <p:txBody>
          <a:bodyPr>
            <a:normAutofit lnSpcReduction="10000"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Parcours en suivant la ligne avec obstacle aléatoire avant lequel le robot doit s’arrêter à moins de 5 cm sans le toucher naturellement et avertissement de la présence d’un obstacle par signal lumineux et/ou sonore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Après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5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secondes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déplacement de l’obstacle hors du circuit dans une zone de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stockage à l’intérieur du circuit 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 (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points )</a:t>
            </a:r>
          </a:p>
          <a:p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Bonus de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5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points pour une reprise et fin du parcours en suivant la 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ligne </a:t>
            </a:r>
            <a:r>
              <a:rPr lang="fr-FR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à partir de l’emplacement de l’obstacle déplacé</a:t>
            </a:r>
            <a:endParaRPr lang="fr-FR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4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Réalisation d’un poussoir 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2849880"/>
            <a:ext cx="10972800" cy="2244634"/>
          </a:xfrm>
        </p:spPr>
        <p:txBody>
          <a:bodyPr/>
          <a:lstStyle/>
          <a:p>
            <a:r>
              <a:rPr lang="fr-FR" dirty="0" smtClean="0"/>
              <a:t>Création et modélisation 3D d’un  poussoir pour déplacer un obstacle</a:t>
            </a:r>
          </a:p>
          <a:p>
            <a:r>
              <a:rPr lang="fr-FR" dirty="0" smtClean="0"/>
              <a:t>Réalisation d’un prototype </a:t>
            </a:r>
          </a:p>
          <a:p>
            <a:r>
              <a:rPr lang="fr-FR" dirty="0" smtClean="0"/>
              <a:t>Choix des matériaux , réalisation et montage sur le robot </a:t>
            </a:r>
            <a:r>
              <a:rPr lang="fr-FR" dirty="0" err="1" smtClean="0"/>
              <a:t>mBot</a:t>
            </a:r>
            <a:r>
              <a:rPr lang="fr-FR" dirty="0" smtClean="0"/>
              <a:t> pour le défi 3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16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Réalisation de l’affiche A3 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935480"/>
            <a:ext cx="6248400" cy="4389120"/>
          </a:xfrm>
        </p:spPr>
        <p:txBody>
          <a:bodyPr/>
          <a:lstStyle/>
          <a:p>
            <a:pPr lvl="0"/>
            <a:r>
              <a:rPr lang="fr-FR" b="1" dirty="0" smtClean="0"/>
              <a:t>une </a:t>
            </a:r>
            <a:r>
              <a:rPr lang="fr-FR" b="1" dirty="0"/>
              <a:t>seule affiche recto</a:t>
            </a:r>
            <a:r>
              <a:rPr lang="fr-FR" dirty="0"/>
              <a:t> par robot </a:t>
            </a:r>
            <a:r>
              <a:rPr lang="fr-FR" dirty="0" smtClean="0"/>
              <a:t>comprenant</a:t>
            </a:r>
          </a:p>
          <a:p>
            <a:pPr lvl="1"/>
            <a:r>
              <a:rPr lang="fr-FR" dirty="0"/>
              <a:t>le </a:t>
            </a:r>
            <a:r>
              <a:rPr lang="fr-FR" b="1" dirty="0"/>
              <a:t>nom</a:t>
            </a:r>
            <a:r>
              <a:rPr lang="fr-FR" dirty="0"/>
              <a:t> de l’équipe </a:t>
            </a:r>
          </a:p>
          <a:p>
            <a:pPr lvl="1"/>
            <a:r>
              <a:rPr lang="fr-FR" dirty="0" smtClean="0"/>
              <a:t>le </a:t>
            </a:r>
            <a:r>
              <a:rPr lang="fr-FR" b="1" dirty="0"/>
              <a:t>logo</a:t>
            </a:r>
            <a:r>
              <a:rPr lang="fr-FR" dirty="0"/>
              <a:t> de </a:t>
            </a:r>
            <a:r>
              <a:rPr lang="fr-FR" dirty="0" smtClean="0"/>
              <a:t>l’équipe</a:t>
            </a:r>
          </a:p>
          <a:p>
            <a:pPr lvl="1"/>
            <a:r>
              <a:rPr lang="fr-FR" dirty="0" smtClean="0"/>
              <a:t>Le </a:t>
            </a:r>
            <a:r>
              <a:rPr lang="fr-FR" b="1" dirty="0" smtClean="0"/>
              <a:t>slogan</a:t>
            </a:r>
            <a:r>
              <a:rPr lang="fr-FR" dirty="0" smtClean="0"/>
              <a:t> de l’équipe</a:t>
            </a:r>
          </a:p>
          <a:p>
            <a:pPr lvl="1"/>
            <a:r>
              <a:rPr lang="fr-FR" b="1" dirty="0"/>
              <a:t>Images</a:t>
            </a:r>
            <a:r>
              <a:rPr lang="fr-FR" dirty="0"/>
              <a:t> (photo </a:t>
            </a:r>
            <a:r>
              <a:rPr lang="fr-FR" dirty="0" smtClean="0"/>
              <a:t>,  </a:t>
            </a:r>
            <a:r>
              <a:rPr lang="fr-FR" dirty="0"/>
              <a:t>modélisation du </a:t>
            </a:r>
            <a:r>
              <a:rPr lang="fr-FR" dirty="0" smtClean="0"/>
              <a:t>poussoir ….. )</a:t>
            </a:r>
          </a:p>
          <a:p>
            <a:pPr lvl="1"/>
            <a:r>
              <a:rPr lang="fr-FR" b="1" dirty="0"/>
              <a:t>Texte explicatif</a:t>
            </a:r>
            <a:r>
              <a:rPr lang="fr-FR" dirty="0"/>
              <a:t> (choix des formes, des matériaux.) 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454" y="1123406"/>
            <a:ext cx="4549624" cy="545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489166" y="1587639"/>
            <a:ext cx="8503920" cy="357020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Les thèmes proposés sont </a:t>
            </a:r>
            <a:r>
              <a:rPr lang="fr-FR" altLang="fr-FR" sz="2000" b="1" u="sng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20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Robot « Œuvre artistique » 	– </a:t>
            </a:r>
            <a:r>
              <a:rPr lang="fr-FR" altLang="fr-FR" sz="2800" b="1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Ilot Océanie</a:t>
            </a:r>
            <a:endParaRPr lang="fr-FR" altLang="fr-FR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Robot « Ecolo »			– </a:t>
            </a:r>
            <a:r>
              <a:rPr lang="fr-FR" altLang="fr-FR" sz="2800" b="1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Ilot Antarctique</a:t>
            </a:r>
            <a:endParaRPr lang="fr-FR" altLang="fr-FR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Robot "</a:t>
            </a:r>
            <a:r>
              <a:rPr lang="fr-FR" altLang="fr-FR" sz="2800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Bling-bling</a:t>
            </a: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" 		– </a:t>
            </a:r>
            <a:r>
              <a:rPr lang="fr-FR" altLang="fr-FR" sz="2800" b="1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Ilot Amérique</a:t>
            </a:r>
            <a:endParaRPr lang="fr-FR" altLang="fr-FR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Robot « Design »		</a:t>
            </a:r>
            <a:r>
              <a:rPr lang="fr-FR" altLang="fr-FR" sz="28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– </a:t>
            </a:r>
            <a:r>
              <a:rPr lang="fr-FR" altLang="fr-FR" sz="2800" b="1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Ilot Afrique</a:t>
            </a:r>
            <a:endParaRPr lang="fr-FR" altLang="fr-FR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Robot « Galaxie » 		– </a:t>
            </a:r>
            <a:r>
              <a:rPr lang="fr-FR" altLang="fr-FR" sz="2800" b="1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Ilot Asie</a:t>
            </a:r>
            <a:endParaRPr lang="fr-FR" altLang="fr-FR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Robot « Saint Exupéry »  </a:t>
            </a:r>
            <a:r>
              <a:rPr lang="fr-FR" altLang="fr-FR" sz="28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	– </a:t>
            </a:r>
            <a:r>
              <a:rPr lang="fr-FR" altLang="fr-FR" sz="2800" b="1" i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Ilot Europe</a:t>
            </a:r>
            <a:endParaRPr lang="fr-FR" altLang="fr-FR" sz="2800" dirty="0">
              <a:latin typeface="Arial" panose="020B0604020202020204" pitchFamily="34" charset="0"/>
            </a:endParaRPr>
          </a:p>
          <a:p>
            <a:endParaRPr lang="fr-FR" dirty="0" err="1" smtClean="0"/>
          </a:p>
        </p:txBody>
      </p:sp>
    </p:spTree>
    <p:extLst>
      <p:ext uri="{BB962C8B-B14F-4D97-AF65-F5344CB8AC3E}">
        <p14:creationId xmlns:p14="http://schemas.microsoft.com/office/powerpoint/2010/main" val="11260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ésentation de la séance de réflexio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870475_TF03460637.potx" id="{E6C03B43-BF05-4B1C-ADC9-8450236F2661}" vid="{922411A6-1DC8-47E5-A21E-A94C38655B1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de séance de réflexion d’entreprise</Template>
  <TotalTime>1787</TotalTime>
  <Words>738</Words>
  <Application>Microsoft Office PowerPoint</Application>
  <PresentationFormat>Grand écran</PresentationFormat>
  <Paragraphs>63</Paragraphs>
  <Slides>12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Palatino Linotype</vt:lpstr>
      <vt:lpstr>Wingdings 2</vt:lpstr>
      <vt:lpstr>Présentation de la séance de réflexion</vt:lpstr>
      <vt:lpstr>Défi mBot</vt:lpstr>
      <vt:lpstr>Projet à réaliser en équipe </vt:lpstr>
      <vt:lpstr>Travail à effectuer</vt:lpstr>
      <vt:lpstr>Organisation des rôles dans l’équipe</vt:lpstr>
      <vt:lpstr>Cahier des charges de la présentation Orale</vt:lpstr>
      <vt:lpstr>Le parcours du défi</vt:lpstr>
      <vt:lpstr>Défi 1  : Parcours sans obstacles  </vt:lpstr>
      <vt:lpstr>Défi 2 : Parcours avec obstacle </vt:lpstr>
      <vt:lpstr>Défi 3 : Parcours avec dégagement d’obstacle </vt:lpstr>
      <vt:lpstr>Réalisation d’un poussoir </vt:lpstr>
      <vt:lpstr>Réalisation de l’affiche A3 </vt:lpstr>
      <vt:lpstr>Présentation PowerPoint</vt:lpstr>
    </vt:vector>
  </TitlesOfParts>
  <Company>CD40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mBot Challenge</dc:title>
  <dc:creator>administrateur</dc:creator>
  <cp:lastModifiedBy>CD40</cp:lastModifiedBy>
  <cp:revision>32</cp:revision>
  <dcterms:created xsi:type="dcterms:W3CDTF">2018-05-06T19:52:37Z</dcterms:created>
  <dcterms:modified xsi:type="dcterms:W3CDTF">2022-01-30T16:12:52Z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